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notesSlides/notesSlide3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charts/style1.xml" ContentType="application/vnd.ms-office.chartstyle+xml"/>
  <Override PartName="/ppt/charts/chart1.xml" ContentType="application/vnd.openxmlformats-officedocument.drawingml.chart+xml"/>
  <Override PartName="/ppt/comments/comment2.xml" ContentType="application/vnd.openxmlformats-officedocument.presentationml.comments+xml"/>
  <Override PartName="/ppt/charts/colors1.xml" ContentType="application/vnd.ms-office.chartcolorstyle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comments/comment1.xml" ContentType="application/vnd.openxmlformats-officedocument.presentationml.comment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50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s/slide140.xml" ContentType="application/vnd.openxmlformats-officedocument.presentationml.slide+xml"/>
  <Override PartName="/ppt/slides/slide160.xml" ContentType="application/vnd.openxmlformats-officedocument.presentationml.slid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slideLayouts/slideLayout80.xml" ContentType="application/vnd.openxmlformats-officedocument.presentationml.slideLayout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diagrams/drawing10.xml" ContentType="application/vnd.ms-office.drawingml.diagramDrawing+xml"/>
  <Override PartName="/ppt/diagrams/colors10.xml" ContentType="application/vnd.openxmlformats-officedocument.drawingml.diagramColors+xml"/>
  <Override PartName="/ppt/diagrams/quickStyle10.xml" ContentType="application/vnd.openxmlformats-officedocument.drawingml.diagramStyle+xml"/>
  <Override PartName="/ppt/slideLayouts/slideLayout100.xml" ContentType="application/vnd.openxmlformats-officedocument.presentationml.slideLayout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256" r:id="rId2"/>
    <p:sldId id="266" r:id="rId3"/>
    <p:sldId id="267" r:id="rId4"/>
    <p:sldId id="257" r:id="rId5"/>
    <p:sldId id="263" r:id="rId6"/>
    <p:sldId id="259" r:id="rId7"/>
    <p:sldId id="260" r:id="rId8"/>
    <p:sldId id="262" r:id="rId9"/>
    <p:sldId id="273" r:id="rId10"/>
    <p:sldId id="274" r:id="rId11"/>
    <p:sldId id="275" r:id="rId12"/>
    <p:sldId id="261" r:id="rId13"/>
    <p:sldId id="264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a Souza" initials="GS" lastIdx="2" clrIdx="0">
    <p:extLst>
      <p:ext uri="{19B8F6BF-5375-455C-9EA6-DF929625EA0E}">
        <p15:presenceInfo xmlns:p15="http://schemas.microsoft.com/office/powerpoint/2012/main" userId="S::gsouza_learn4everes.onmicrosoft.com#ext#@bergwelten.eu::534dd7f7-e012-4084-847a-ce7536fc275f" providerId="AD"/>
      </p:ext>
    </p:extLst>
  </p:cmAuthor>
  <p:cmAuthor id="2" name="Alessandro Trovato" initials="AT" lastIdx="1" clrIdx="1">
    <p:extLst>
      <p:ext uri="{19B8F6BF-5375-455C-9EA6-DF929625EA0E}">
        <p15:presenceInfo xmlns:p15="http://schemas.microsoft.com/office/powerpoint/2012/main" userId="Alessandro Trova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67" autoAdjust="0"/>
    <p:restoredTop sz="94660"/>
  </p:normalViewPr>
  <p:slideViewPr>
    <p:cSldViewPr snapToGrid="0">
      <p:cViewPr varScale="1">
        <p:scale>
          <a:sx n="67" d="100"/>
          <a:sy n="67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openxmlformats.org/officeDocument/2006/relationships/customXml" Target="../customXml/item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C_2E9A7B6D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Vendas em Milhões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148E-4DEE-9EA9-0FBC0D53A0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148E-4DEE-9EA9-0FBC0D53A0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48E-4DEE-9EA9-0FBC0D53A0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48E-4DEE-9EA9-0FBC0D53A0F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148E-4DEE-9EA9-0FBC0D53A0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Planilha1!$A$2:$A$6</c:f>
              <c:strCache>
                <c:ptCount val="5"/>
                <c:pt idx="0">
                  <c:v>ebooks</c:v>
                </c:pt>
                <c:pt idx="1">
                  <c:v>Hardware</c:v>
                </c:pt>
                <c:pt idx="2">
                  <c:v>Treinamento</c:v>
                </c:pt>
                <c:pt idx="3">
                  <c:v>Serviços de Nuvem</c:v>
                </c:pt>
                <c:pt idx="4">
                  <c:v>Software</c:v>
                </c:pt>
              </c:strCache>
            </c:strRef>
          </c:cat>
          <c:val>
            <c:numRef>
              <c:f>Planilha1!$B$2:$B$6</c:f>
              <c:numCache>
                <c:formatCode>General</c:formatCode>
                <c:ptCount val="5"/>
                <c:pt idx="0">
                  <c:v>19.399999999999999</c:v>
                </c:pt>
                <c:pt idx="1">
                  <c:v>22.2</c:v>
                </c:pt>
                <c:pt idx="2">
                  <c:v>36.6</c:v>
                </c:pt>
                <c:pt idx="3">
                  <c:v>46.6</c:v>
                </c:pt>
                <c:pt idx="4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53-4EB6-A2A3-98AA4B2892B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6T07:35:20.020" idx="1">
    <p:pos x="10" y="10"/>
    <p:text>Inserir um plano de fundo na cor preta.
</p:text>
    <p:extLst>
      <p:ext uri="{C676402C-5697-4E1C-873F-D02D1690AC5C}">
        <p15:threadingInfo xmlns:p15="http://schemas.microsoft.com/office/powerpoint/2012/main" timeZoneBias="480"/>
      </p:ext>
    </p:extLst>
  </p:cm>
  <p:cm authorId="2" dt="2019-01-16T16:44:10.573" idx="1">
    <p:pos x="10" y="146"/>
    <p:text>Ficou melhor com um tom claro.</p:text>
    <p:extLst>
      <p:ext uri="{C676402C-5697-4E1C-873F-D02D1690AC5C}">
        <p15:threadingInfo xmlns:p15="http://schemas.microsoft.com/office/powerpoint/2012/main" timeZoneBias="-6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16T07:36:24.318" idx="2">
    <p:pos x="10" y="10"/>
    <p:text>Diminuir um pouco o balão  de conversação
</p:text>
    <p:extLst>
      <p:ext uri="{C676402C-5697-4E1C-873F-D02D1690AC5C}">
        <p15:threadingInfo xmlns:p15="http://schemas.microsoft.com/office/powerpoint/2012/main" timeZoneBias="48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 dirty="0"/>
            <a:t>Devon Harris, Diretor da </a:t>
          </a:r>
          <a:r>
            <a:rPr lang="pt-BR" dirty="0" err="1"/>
            <a:t>R&amp;D</a:t>
          </a:r>
          <a:endParaRPr lang="pt-BR" dirty="0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 dirty="0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 dirty="0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1CB406E-97EE-4C85-B3E5-8956DF44CA17}" type="doc">
      <dgm:prSet loTypeId="urn:microsoft.com/office/officeart/2008/layout/AlternatingPictureBlocks" loCatId="list" qsTypeId="urn:microsoft.com/office/officeart/2005/8/quickstyle/simple1" qsCatId="simple" csTypeId="urn:microsoft.com/office/officeart/2005/8/colors/colorful1" csCatId="colorful" phldr="1"/>
      <dgm:spPr/>
    </dgm:pt>
    <dgm:pt modelId="{059D9943-AE94-495E-BE6B-42B0E984F53C}">
      <dgm:prSet phldrT="[Texto]"/>
      <dgm:spPr/>
      <dgm:t>
        <a:bodyPr/>
        <a:lstStyle/>
        <a:p>
          <a:r>
            <a:rPr lang="pt-BR"/>
            <a:t>Devon Harris, Diretor da </a:t>
          </a:r>
          <a:r>
            <a:rPr lang="pt-BR" err="1"/>
            <a:t>R&amp;D</a:t>
          </a:r>
          <a:endParaRPr lang="pt-BR"/>
        </a:p>
      </dgm:t>
    </dgm:pt>
    <dgm:pt modelId="{88CC2D26-4E50-4490-934D-4D63160F403C}" type="parTrans" cxnId="{5B3249D4-3EF8-4477-867E-D39EFF4E700B}">
      <dgm:prSet/>
      <dgm:spPr/>
      <dgm:t>
        <a:bodyPr/>
        <a:lstStyle/>
        <a:p>
          <a:endParaRPr lang="pt-BR"/>
        </a:p>
      </dgm:t>
    </dgm:pt>
    <dgm:pt modelId="{B0279B63-97A1-4F30-9117-1658A40072E7}" type="sibTrans" cxnId="{5B3249D4-3EF8-4477-867E-D39EFF4E700B}">
      <dgm:prSet/>
      <dgm:spPr/>
      <dgm:t>
        <a:bodyPr/>
        <a:lstStyle/>
        <a:p>
          <a:endParaRPr lang="pt-BR"/>
        </a:p>
      </dgm:t>
    </dgm:pt>
    <dgm:pt modelId="{AE9BF8D4-0BEC-42B5-96B4-AA641E9CC838}">
      <dgm:prSet phldrT="[Texto]"/>
      <dgm:spPr/>
      <dgm:t>
        <a:bodyPr/>
        <a:lstStyle/>
        <a:p>
          <a:r>
            <a:rPr lang="pt-BR"/>
            <a:t>Sharon Wu, Executiva de vendas corporativas</a:t>
          </a:r>
        </a:p>
      </dgm:t>
    </dgm:pt>
    <dgm:pt modelId="{DC7E67E1-3420-4DC1-B9CE-06C3489B4734}" type="parTrans" cxnId="{3D73D2E5-05EC-4704-B148-8666E4641BCF}">
      <dgm:prSet/>
      <dgm:spPr/>
      <dgm:t>
        <a:bodyPr/>
        <a:lstStyle/>
        <a:p>
          <a:endParaRPr lang="pt-BR"/>
        </a:p>
      </dgm:t>
    </dgm:pt>
    <dgm:pt modelId="{BB0DB116-2E9D-43CC-A128-5D189B257CE8}" type="sibTrans" cxnId="{3D73D2E5-05EC-4704-B148-8666E4641BCF}">
      <dgm:prSet/>
      <dgm:spPr/>
      <dgm:t>
        <a:bodyPr/>
        <a:lstStyle/>
        <a:p>
          <a:endParaRPr lang="pt-BR"/>
        </a:p>
      </dgm:t>
    </dgm:pt>
    <dgm:pt modelId="{196C600F-728B-4893-A7A1-62D3DC933E0D}">
      <dgm:prSet phldrT="[Texto]"/>
      <dgm:spPr/>
      <dgm:t>
        <a:bodyPr/>
        <a:lstStyle/>
        <a:p>
          <a:r>
            <a:rPr lang="pt-BR"/>
            <a:t>Jenny Torres, Executiva de Contas da B2B</a:t>
          </a:r>
        </a:p>
      </dgm:t>
    </dgm:pt>
    <dgm:pt modelId="{19E106DC-F94C-41AC-ABBA-0B10F1E7F3E4}" type="parTrans" cxnId="{EE4CEE16-8622-4893-B521-E55D6F7B8E45}">
      <dgm:prSet/>
      <dgm:spPr/>
      <dgm:t>
        <a:bodyPr/>
        <a:lstStyle/>
        <a:p>
          <a:endParaRPr lang="pt-BR"/>
        </a:p>
      </dgm:t>
    </dgm:pt>
    <dgm:pt modelId="{52D139E5-1366-4B2E-B9F6-0E7426978D62}" type="sibTrans" cxnId="{EE4CEE16-8622-4893-B521-E55D6F7B8E45}">
      <dgm:prSet/>
      <dgm:spPr/>
      <dgm:t>
        <a:bodyPr/>
        <a:lstStyle/>
        <a:p>
          <a:endParaRPr lang="pt-BR"/>
        </a:p>
      </dgm:t>
    </dgm:pt>
    <dgm:pt modelId="{4D7FAB38-85FC-4F26-9814-75EE952F23CA}" type="pres">
      <dgm:prSet presAssocID="{41CB406E-97EE-4C85-B3E5-8956DF44CA17}" presName="linearFlow" presStyleCnt="0">
        <dgm:presLayoutVars>
          <dgm:dir/>
          <dgm:resizeHandles val="exact"/>
        </dgm:presLayoutVars>
      </dgm:prSet>
      <dgm:spPr/>
    </dgm:pt>
    <dgm:pt modelId="{4DDBC28F-6567-4EE6-A437-CB97885185D5}" type="pres">
      <dgm:prSet presAssocID="{059D9943-AE94-495E-BE6B-42B0E984F53C}" presName="comp" presStyleCnt="0"/>
      <dgm:spPr/>
    </dgm:pt>
    <dgm:pt modelId="{F2FAC2FE-F348-4FC7-BCF5-2D498761F6AF}" type="pres">
      <dgm:prSet presAssocID="{059D9943-AE94-495E-BE6B-42B0E984F53C}" presName="rect2" presStyleLbl="node1" presStyleIdx="0" presStyleCnt="3">
        <dgm:presLayoutVars>
          <dgm:bulletEnabled val="1"/>
        </dgm:presLayoutVars>
      </dgm:prSet>
      <dgm:spPr/>
    </dgm:pt>
    <dgm:pt modelId="{4062EC88-423E-4086-AA27-65E5B728A396}" type="pres">
      <dgm:prSet presAssocID="{059D9943-AE94-495E-BE6B-42B0E984F53C}" presName="rect1" presStyleLbl="lnNode1" presStyleIdx="0" presStyleCnt="3"/>
      <dgm:spPr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</dgm:spPr>
    </dgm:pt>
    <dgm:pt modelId="{149BB049-D992-46A4-B0EC-B3FAE2FEB8FF}" type="pres">
      <dgm:prSet presAssocID="{B0279B63-97A1-4F30-9117-1658A40072E7}" presName="sibTrans" presStyleCnt="0"/>
      <dgm:spPr/>
    </dgm:pt>
    <dgm:pt modelId="{C0118F6E-EA53-4FB8-B1D2-1FBE7ED08614}" type="pres">
      <dgm:prSet presAssocID="{AE9BF8D4-0BEC-42B5-96B4-AA641E9CC838}" presName="comp" presStyleCnt="0"/>
      <dgm:spPr/>
    </dgm:pt>
    <dgm:pt modelId="{D2DE418A-5D61-4AB7-AD74-09B53A364E71}" type="pres">
      <dgm:prSet presAssocID="{AE9BF8D4-0BEC-42B5-96B4-AA641E9CC838}" presName="rect2" presStyleLbl="node1" presStyleIdx="1" presStyleCnt="3">
        <dgm:presLayoutVars>
          <dgm:bulletEnabled val="1"/>
        </dgm:presLayoutVars>
      </dgm:prSet>
      <dgm:spPr/>
    </dgm:pt>
    <dgm:pt modelId="{3BD9056F-ADF7-44BE-9371-31137571486B}" type="pres">
      <dgm:prSet presAssocID="{AE9BF8D4-0BEC-42B5-96B4-AA641E9CC838}" presName="rect1" presStyleLbl="lnNod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</dgm:spPr>
    </dgm:pt>
    <dgm:pt modelId="{BE3A5331-75A4-4F6F-A8A7-8142BCA3A081}" type="pres">
      <dgm:prSet presAssocID="{BB0DB116-2E9D-43CC-A128-5D189B257CE8}" presName="sibTrans" presStyleCnt="0"/>
      <dgm:spPr/>
    </dgm:pt>
    <dgm:pt modelId="{D3D5C7B7-B2B9-43C2-A288-9315B5221049}" type="pres">
      <dgm:prSet presAssocID="{196C600F-728B-4893-A7A1-62D3DC933E0D}" presName="comp" presStyleCnt="0"/>
      <dgm:spPr/>
    </dgm:pt>
    <dgm:pt modelId="{220738C7-DD4C-4CCA-92FB-F1EC8C80255B}" type="pres">
      <dgm:prSet presAssocID="{196C600F-728B-4893-A7A1-62D3DC933E0D}" presName="rect2" presStyleLbl="node1" presStyleIdx="2" presStyleCnt="3">
        <dgm:presLayoutVars>
          <dgm:bulletEnabled val="1"/>
        </dgm:presLayoutVars>
      </dgm:prSet>
      <dgm:spPr/>
    </dgm:pt>
    <dgm:pt modelId="{E72D611B-6B52-4430-83BA-44545444AE6A}" type="pres">
      <dgm:prSet presAssocID="{196C600F-728B-4893-A7A1-62D3DC933E0D}" presName="rect1" presStyleLbl="lnNode1" presStyleIdx="2" presStyleCnt="3"/>
      <dgm:spPr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</dgm:spPr>
    </dgm:pt>
  </dgm:ptLst>
  <dgm:cxnLst>
    <dgm:cxn modelId="{0469A901-9344-4210-8CF0-C8CF95B50A1C}" type="presOf" srcId="{196C600F-728B-4893-A7A1-62D3DC933E0D}" destId="{220738C7-DD4C-4CCA-92FB-F1EC8C80255B}" srcOrd="0" destOrd="0" presId="urn:microsoft.com/office/officeart/2008/layout/AlternatingPictureBlocks"/>
    <dgm:cxn modelId="{EE4CEE16-8622-4893-B521-E55D6F7B8E45}" srcId="{41CB406E-97EE-4C85-B3E5-8956DF44CA17}" destId="{196C600F-728B-4893-A7A1-62D3DC933E0D}" srcOrd="2" destOrd="0" parTransId="{19E106DC-F94C-41AC-ABBA-0B10F1E7F3E4}" sibTransId="{52D139E5-1366-4B2E-B9F6-0E7426978D62}"/>
    <dgm:cxn modelId="{4C2C101F-2A35-450A-99BB-58A51094B3F8}" type="presOf" srcId="{059D9943-AE94-495E-BE6B-42B0E984F53C}" destId="{F2FAC2FE-F348-4FC7-BCF5-2D498761F6AF}" srcOrd="0" destOrd="0" presId="urn:microsoft.com/office/officeart/2008/layout/AlternatingPictureBlocks"/>
    <dgm:cxn modelId="{C1EA8649-2E65-4199-A620-819AE7926478}" type="presOf" srcId="{AE9BF8D4-0BEC-42B5-96B4-AA641E9CC838}" destId="{D2DE418A-5D61-4AB7-AD74-09B53A364E71}" srcOrd="0" destOrd="0" presId="urn:microsoft.com/office/officeart/2008/layout/AlternatingPictureBlocks"/>
    <dgm:cxn modelId="{0E1C13C2-98BC-49DC-81E1-CAF01056FFA5}" type="presOf" srcId="{41CB406E-97EE-4C85-B3E5-8956DF44CA17}" destId="{4D7FAB38-85FC-4F26-9814-75EE952F23CA}" srcOrd="0" destOrd="0" presId="urn:microsoft.com/office/officeart/2008/layout/AlternatingPictureBlocks"/>
    <dgm:cxn modelId="{5B3249D4-3EF8-4477-867E-D39EFF4E700B}" srcId="{41CB406E-97EE-4C85-B3E5-8956DF44CA17}" destId="{059D9943-AE94-495E-BE6B-42B0E984F53C}" srcOrd="0" destOrd="0" parTransId="{88CC2D26-4E50-4490-934D-4D63160F403C}" sibTransId="{B0279B63-97A1-4F30-9117-1658A40072E7}"/>
    <dgm:cxn modelId="{3D73D2E5-05EC-4704-B148-8666E4641BCF}" srcId="{41CB406E-97EE-4C85-B3E5-8956DF44CA17}" destId="{AE9BF8D4-0BEC-42B5-96B4-AA641E9CC838}" srcOrd="1" destOrd="0" parTransId="{DC7E67E1-3420-4DC1-B9CE-06C3489B4734}" sibTransId="{BB0DB116-2E9D-43CC-A128-5D189B257CE8}"/>
    <dgm:cxn modelId="{45A5244E-C5B8-4315-BA6B-E25C9C9DEBA3}" type="presParOf" srcId="{4D7FAB38-85FC-4F26-9814-75EE952F23CA}" destId="{4DDBC28F-6567-4EE6-A437-CB97885185D5}" srcOrd="0" destOrd="0" presId="urn:microsoft.com/office/officeart/2008/layout/AlternatingPictureBlocks"/>
    <dgm:cxn modelId="{EDAA05DF-0822-4D72-B533-CC342A07FDD2}" type="presParOf" srcId="{4DDBC28F-6567-4EE6-A437-CB97885185D5}" destId="{F2FAC2FE-F348-4FC7-BCF5-2D498761F6AF}" srcOrd="0" destOrd="0" presId="urn:microsoft.com/office/officeart/2008/layout/AlternatingPictureBlocks"/>
    <dgm:cxn modelId="{E28C9663-B0D0-4877-B3CE-1D5E6DEF4B4E}" type="presParOf" srcId="{4DDBC28F-6567-4EE6-A437-CB97885185D5}" destId="{4062EC88-423E-4086-AA27-65E5B728A396}" srcOrd="1" destOrd="0" presId="urn:microsoft.com/office/officeart/2008/layout/AlternatingPictureBlocks"/>
    <dgm:cxn modelId="{6CD0AD5F-40D5-49C5-ACBE-044975C10F68}" type="presParOf" srcId="{4D7FAB38-85FC-4F26-9814-75EE952F23CA}" destId="{149BB049-D992-46A4-B0EC-B3FAE2FEB8FF}" srcOrd="1" destOrd="0" presId="urn:microsoft.com/office/officeart/2008/layout/AlternatingPictureBlocks"/>
    <dgm:cxn modelId="{0E6FB520-7393-465D-8BB4-BD68C03AB35B}" type="presParOf" srcId="{4D7FAB38-85FC-4F26-9814-75EE952F23CA}" destId="{C0118F6E-EA53-4FB8-B1D2-1FBE7ED08614}" srcOrd="2" destOrd="0" presId="urn:microsoft.com/office/officeart/2008/layout/AlternatingPictureBlocks"/>
    <dgm:cxn modelId="{F1461556-0C0C-455A-95EE-8420424E5B7C}" type="presParOf" srcId="{C0118F6E-EA53-4FB8-B1D2-1FBE7ED08614}" destId="{D2DE418A-5D61-4AB7-AD74-09B53A364E71}" srcOrd="0" destOrd="0" presId="urn:microsoft.com/office/officeart/2008/layout/AlternatingPictureBlocks"/>
    <dgm:cxn modelId="{8A613D26-C2AB-421F-BDC5-0A8F11EFDED9}" type="presParOf" srcId="{C0118F6E-EA53-4FB8-B1D2-1FBE7ED08614}" destId="{3BD9056F-ADF7-44BE-9371-31137571486B}" srcOrd="1" destOrd="0" presId="urn:microsoft.com/office/officeart/2008/layout/AlternatingPictureBlocks"/>
    <dgm:cxn modelId="{EBBD0906-34B4-42EE-B09A-F4251E6208F1}" type="presParOf" srcId="{4D7FAB38-85FC-4F26-9814-75EE952F23CA}" destId="{BE3A5331-75A4-4F6F-A8A7-8142BCA3A081}" srcOrd="3" destOrd="0" presId="urn:microsoft.com/office/officeart/2008/layout/AlternatingPictureBlocks"/>
    <dgm:cxn modelId="{29EE7E06-D5B8-4584-A048-AE95288FE530}" type="presParOf" srcId="{4D7FAB38-85FC-4F26-9814-75EE952F23CA}" destId="{D3D5C7B7-B2B9-43C2-A288-9315B5221049}" srcOrd="4" destOrd="0" presId="urn:microsoft.com/office/officeart/2008/layout/AlternatingPictureBlocks"/>
    <dgm:cxn modelId="{84A89D99-28BC-4222-B986-7331244AB9AC}" type="presParOf" srcId="{D3D5C7B7-B2B9-43C2-A288-9315B5221049}" destId="{220738C7-DD4C-4CCA-92FB-F1EC8C80255B}" srcOrd="0" destOrd="0" presId="urn:microsoft.com/office/officeart/2008/layout/AlternatingPictureBlocks"/>
    <dgm:cxn modelId="{C9E89F12-E775-46B4-B528-5138E1CBEFE2}" type="presParOf" srcId="{D3D5C7B7-B2B9-43C2-A288-9315B5221049}" destId="{E72D611B-6B52-4430-83BA-44545444AE6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Devon Harris, Diretor da </a:t>
          </a:r>
          <a:r>
            <a:rPr lang="pt-BR" sz="3200" kern="1200" dirty="0" err="1"/>
            <a:t>R&amp;D</a:t>
          </a:r>
          <a:endParaRPr lang="pt-BR" sz="3200" kern="1200" dirty="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 dirty="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AC2FE-F348-4FC7-BCF5-2D498761F6AF}">
      <dsp:nvSpPr>
        <dsp:cNvPr id="0" name=""/>
        <dsp:cNvSpPr/>
      </dsp:nvSpPr>
      <dsp:spPr>
        <a:xfrm>
          <a:off x="3151822" y="2068"/>
          <a:ext cx="3595052" cy="16259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Devon Harris, Diretor da </a:t>
          </a:r>
          <a:r>
            <a:rPr lang="pt-BR" sz="3200" kern="1200" err="1"/>
            <a:t>R&amp;D</a:t>
          </a:r>
          <a:endParaRPr lang="pt-BR" sz="3200" kern="1200"/>
        </a:p>
      </dsp:txBody>
      <dsp:txXfrm>
        <a:off x="3151822" y="2068"/>
        <a:ext cx="3595052" cy="1625984"/>
      </dsp:txXfrm>
    </dsp:sp>
    <dsp:sp modelId="{4062EC88-423E-4086-AA27-65E5B728A396}">
      <dsp:nvSpPr>
        <dsp:cNvPr id="0" name=""/>
        <dsp:cNvSpPr/>
      </dsp:nvSpPr>
      <dsp:spPr>
        <a:xfrm>
          <a:off x="1381124" y="2068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000" t="-2" r="-48852" b="-1770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DE418A-5D61-4AB7-AD74-09B53A364E71}">
      <dsp:nvSpPr>
        <dsp:cNvPr id="0" name=""/>
        <dsp:cNvSpPr/>
      </dsp:nvSpPr>
      <dsp:spPr>
        <a:xfrm>
          <a:off x="1381124" y="1896341"/>
          <a:ext cx="3595052" cy="16259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Sharon Wu, Executiva de vendas corporativas</a:t>
          </a:r>
        </a:p>
      </dsp:txBody>
      <dsp:txXfrm>
        <a:off x="1381124" y="1896341"/>
        <a:ext cx="3595052" cy="1625984"/>
      </dsp:txXfrm>
    </dsp:sp>
    <dsp:sp modelId="{3BD9056F-ADF7-44BE-9371-31137571486B}">
      <dsp:nvSpPr>
        <dsp:cNvPr id="0" name=""/>
        <dsp:cNvSpPr/>
      </dsp:nvSpPr>
      <dsp:spPr>
        <a:xfrm>
          <a:off x="5137150" y="1896341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0963" r="-4103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738C7-DD4C-4CCA-92FB-F1EC8C80255B}">
      <dsp:nvSpPr>
        <dsp:cNvPr id="0" name=""/>
        <dsp:cNvSpPr/>
      </dsp:nvSpPr>
      <dsp:spPr>
        <a:xfrm>
          <a:off x="3151822" y="3790613"/>
          <a:ext cx="3595052" cy="1625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/>
            <a:t>Jenny Torres, Executiva de Contas da B2B</a:t>
          </a:r>
        </a:p>
      </dsp:txBody>
      <dsp:txXfrm>
        <a:off x="3151822" y="3790613"/>
        <a:ext cx="3595052" cy="1625984"/>
      </dsp:txXfrm>
    </dsp:sp>
    <dsp:sp modelId="{E72D611B-6B52-4430-83BA-44545444AE6A}">
      <dsp:nvSpPr>
        <dsp:cNvPr id="0" name=""/>
        <dsp:cNvSpPr/>
      </dsp:nvSpPr>
      <dsp:spPr>
        <a:xfrm>
          <a:off x="1381124" y="3790613"/>
          <a:ext cx="1609725" cy="162598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-53213" t="-827" r="-14787" b="82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628477-E5D6-413F-A0B8-E5E9AA3D6C70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CFFD1-8942-41A0-A2FB-D3903334A08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31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aos participantes para desligar o celular.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85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494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Pedir para a plateia preencher a pesquisa antes de continuar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CFFD1-8942-41A0-A2FB-D3903334A08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06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B9BC3-03E7-49B5-AE51-5159343F7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7B79F38-70CA-4560-9D05-B6F5D56BF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A2ED4E3-2227-4FB9-BAC5-8AB7B47EF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B76B35-AE71-4FCA-BC09-0FC1661EF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3109F8-30AE-450F-9B17-47CC5DB3E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854AB4-1A63-4CBE-8576-ACF24687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219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25FC0-37FE-4E68-8713-C552C10BD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38BAC1-096B-4D8C-AB9F-BE5A822FD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E4A89-FB86-4835-93A2-0199A514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91CBC3-E79E-42FF-BBD8-F3225916B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6958E5-1CBE-4046-B32D-0D3783DF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688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63862E-5E98-4E45-9D26-B432AC900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BFDA4E-4E0B-499F-9010-3F72CD6A5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1EF8ED1-4C99-4302-AF99-0293955B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B4D877-A097-464F-9687-CA5F5A36F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0551F-E844-4E93-8555-C7F134DC2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63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o com Imagem única">
    <p:bg>
      <p:bgPr>
        <a:gradFill flip="none" rotWithShape="1">
          <a:gsLst>
            <a:gs pos="0">
              <a:schemeClr val="tx2">
                <a:lumMod val="40000"/>
                <a:lumOff val="60000"/>
              </a:schemeClr>
            </a:gs>
            <a:gs pos="23000">
              <a:schemeClr val="tx2">
                <a:lumMod val="60000"/>
                <a:lumOff val="40000"/>
              </a:schemeClr>
            </a:gs>
            <a:gs pos="69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84F6F-C058-4A4E-9D60-4084613E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AF3DB94-7C45-4173-A632-355256BB57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27512" y="2774950"/>
            <a:ext cx="3736975" cy="24384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2162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7EE59-0F9B-45D4-9763-23597CA1B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06B525-8ED2-4082-9495-45AEE46C0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4C36-DDAF-42C7-AF96-52595EC0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E7829A-B087-4EF5-B91B-B18D3ADE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B2DB3E-3238-46D3-BEC5-997C970C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7250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No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5FA08-132C-44A9-AAC7-64BBC846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5" y="365126"/>
            <a:ext cx="11226019" cy="858764"/>
          </a:xfrm>
          <a:solidFill>
            <a:schemeClr val="tx1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56880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FBD1B0-D828-4870-BC5E-006B332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801020-0A3F-4CDD-9720-A3E4626DC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50F0EF-81C3-47DC-9404-45328801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B1AB5E-9E32-404C-B7C1-F6356A9CD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7F3E31-51F0-4A72-A872-A71559018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28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28F8A-D720-41B1-8FD2-B7288C47D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731315-6820-4696-BDF1-5370C8E0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0D3559-D94A-43BD-8678-F70656F71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00CF1F-92CA-405F-8620-A948E5962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A20A02-6B99-496F-8BD1-BEF00F2C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280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52E4C-34C3-4F1E-9392-6F029B12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063CEC-04AE-482C-AC7D-35E131698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509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8E88BE2-D81E-4E91-BF8B-D537D2838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5417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4EF5B9-86B2-4B6A-BF79-442AA945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26C171-30E0-4597-8327-0BED86ED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097B85-C721-40EE-B4AF-38050234E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7F6D51-2138-4078-B266-7526E0C1F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45463" y="4131503"/>
            <a:ext cx="2408582" cy="1991001"/>
          </a:xfrm>
        </p:spPr>
        <p:txBody>
          <a:bodyPr>
            <a:no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49569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EC597-A6FB-4CD3-841D-2819DDC75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795D77-8057-476E-8509-CF194D6A0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F24037-2AB2-4DEF-B759-E3B1173B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DC34D-86E3-4FEF-9C9B-050DCEBB2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773ED8A-A6F3-41B0-B728-D1E03F26A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9BFA08-15F5-43D1-9C72-682891B4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EC5EC55-5062-4039-A5E1-94DAD5058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001E5A-296F-46D2-B373-3A818F35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02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31C2A1-0823-41B0-8911-A958EDA0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0F5C65D-4D8F-4E99-8635-A6E5CB0E2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CF8654-E897-4230-9158-260E3E42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D3FE55-16A0-447C-AE53-F9A2020E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0292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9D92777-78EE-4AC5-83F3-08DB01ED9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0915C7-3B50-4EAA-BC02-47BB17CA4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65F14F-6AD6-45C2-AD70-8B652375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6123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8056F-7BE1-4052-BA33-0AA1970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246CE6-1947-4458-9227-2977E4DD1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2C16C8-2542-4AC6-91FB-BC45CD1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E103998-FB2E-4DA1-B7AE-089D03A87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7F3B8-8BC5-40C1-86E8-C40C2AE03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A44B52-A64A-460F-BA39-9EF4C8D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962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9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6DE26F4-AF2B-47CC-8E68-FC63DD9A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C3EFD9-176B-4D71-BBB8-FCC722F0F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14C93D-40D3-4D1E-AAFE-E1F37E96CD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56846-CAEC-4C9D-825A-BAC0D07FBA33}" type="datetimeFigureOut">
              <a:rPr lang="pt-BR" smtClean="0"/>
              <a:t>16/01/2019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9BF647-3911-4E1B-8D25-1B0D8A4C38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5F4212-705B-493A-953F-CCB5EF117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3049F-A9D8-428A-AB8C-0513FCC7148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376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0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0.xml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slide" Target="slide140.xml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BAC39-66E1-45F1-ABF8-A3D3035DBD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400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Estratégias de Venda 2019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C9BD1C4-3115-40BE-B692-9CA6DD95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4134376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910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11046689" y="6006258"/>
            <a:ext cx="657225" cy="600075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3916908" y="1290851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22295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2274929" y="5537317"/>
            <a:ext cx="971265" cy="842287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259309" y="5254388"/>
            <a:ext cx="1665026" cy="1603612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062FDAD8-2079-40D1-A2D0-7D937675B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293" y="1841941"/>
            <a:ext cx="4998791" cy="26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29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ipse 7">
            <a:extLst>
              <a:ext uri="{FF2B5EF4-FFF2-40B4-BE49-F238E27FC236}">
                <a16:creationId xmlns:a16="http://schemas.microsoft.com/office/drawing/2014/main" id="{E3EC71F7-C085-43D9-AA1C-E28D1AC4CB76}"/>
              </a:ext>
            </a:extLst>
          </p:cNvPr>
          <p:cNvSpPr/>
          <p:nvPr/>
        </p:nvSpPr>
        <p:spPr>
          <a:xfrm>
            <a:off x="8328074" y="2532184"/>
            <a:ext cx="2841674" cy="28416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08DB53A-BABF-4832-A302-38970C90F262}"/>
              </a:ext>
            </a:extLst>
          </p:cNvPr>
          <p:cNvSpPr/>
          <p:nvPr/>
        </p:nvSpPr>
        <p:spPr>
          <a:xfrm>
            <a:off x="8461717" y="2665827"/>
            <a:ext cx="2574388" cy="257438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Haverá mais de 7 milhões de drones domésticos até 2020.</a:t>
            </a:r>
          </a:p>
        </p:txBody>
      </p:sp>
    </p:spTree>
    <p:extLst>
      <p:ext uri="{BB962C8B-B14F-4D97-AF65-F5344CB8AC3E}">
        <p14:creationId xmlns:p14="http://schemas.microsoft.com/office/powerpoint/2010/main" val="12967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0EE240-7772-4781-B155-04648CFA9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68" b="98829" l="2321" r="89989">
                        <a14:foregroundMark x1="3523" y1="96648" x2="15017" y2="94507"/>
                        <a14:foregroundMark x1="15017" y1="94507" x2="10598" y2="89782"/>
                        <a14:foregroundMark x1="10598" y1="89782" x2="17058" y2="84128"/>
                        <a14:foregroundMark x1="17058" y1="84128" x2="20582" y2="77141"/>
                        <a14:foregroundMark x1="20582" y1="77141" x2="17254" y2="69265"/>
                        <a14:foregroundMark x1="17254" y1="69265" x2="23993" y2="63934"/>
                        <a14:foregroundMark x1="23993" y1="63934" x2="34871" y2="69103"/>
                        <a14:foregroundMark x1="34871" y1="69103" x2="30593" y2="75000"/>
                        <a14:foregroundMark x1="30593" y1="75000" x2="22651" y2="80170"/>
                        <a14:foregroundMark x1="22651" y1="80170" x2="20526" y2="86632"/>
                        <a14:foregroundMark x1="20526" y1="86632" x2="26985" y2="91882"/>
                        <a14:foregroundMark x1="26985" y1="91882" x2="39681" y2="86228"/>
                        <a14:foregroundMark x1="39681" y1="86228" x2="46393" y2="87036"/>
                        <a14:foregroundMark x1="46393" y1="87036" x2="50196" y2="93821"/>
                        <a14:foregroundMark x1="50196" y1="93821" x2="56432" y2="95315"/>
                        <a14:foregroundMark x1="56432" y1="95315" x2="58613" y2="86753"/>
                        <a14:foregroundMark x1="58613" y1="86753" x2="57578" y2="75889"/>
                        <a14:foregroundMark x1="57578" y1="75889" x2="44323" y2="75040"/>
                        <a14:foregroundMark x1="44323" y1="75040" x2="45386" y2="65711"/>
                        <a14:foregroundMark x1="45386" y1="65711" x2="35794" y2="65428"/>
                        <a14:foregroundMark x1="35794" y1="65428" x2="30705" y2="61955"/>
                        <a14:foregroundMark x1="30705" y1="61955" x2="42086" y2="52827"/>
                        <a14:foregroundMark x1="42086" y1="52827" x2="40045" y2="45679"/>
                        <a14:foregroundMark x1="40045" y1="45679" x2="43960" y2="40024"/>
                        <a14:foregroundMark x1="43960" y1="40024" x2="49161" y2="36066"/>
                        <a14:foregroundMark x1="49161" y1="36066" x2="48686" y2="28554"/>
                        <a14:foregroundMark x1="48686" y1="28554" x2="50112" y2="21204"/>
                        <a14:foregroundMark x1="50112" y1="21204" x2="46588" y2="15428"/>
                        <a14:foregroundMark x1="46588" y1="15428" x2="40548" y2="16882"/>
                        <a14:foregroundMark x1="40548" y1="16882" x2="37808" y2="24515"/>
                        <a14:foregroundMark x1="37808" y1="24515" x2="37220" y2="32027"/>
                        <a14:foregroundMark x1="37220" y1="32027" x2="32578" y2="33926"/>
                        <a14:foregroundMark x1="32578" y1="33926" x2="36521" y2="38974"/>
                        <a14:foregroundMark x1="36521" y1="38974" x2="31516" y2="53110"/>
                        <a14:foregroundMark x1="31516" y1="53110" x2="16667" y2="63691"/>
                        <a14:foregroundMark x1="16667" y1="63691" x2="9368" y2="82553"/>
                        <a14:foregroundMark x1="6376" y1="80210" x2="2796" y2="95073"/>
                        <a14:foregroundMark x1="2796" y1="95073" x2="8809" y2="96082"/>
                        <a14:foregroundMark x1="8809" y1="96082" x2="23630" y2="95113"/>
                        <a14:foregroundMark x1="23630" y1="95113" x2="58809" y2="98021"/>
                        <a14:foregroundMark x1="58809" y1="98021" x2="61353" y2="96648"/>
                        <a14:foregroundMark x1="46560" y1="9208" x2="39905" y2="9410"/>
                        <a14:foregroundMark x1="13171" y1="65670" x2="9648" y2="71446"/>
                        <a14:foregroundMark x1="9648" y1="71446" x2="2321" y2="98829"/>
                        <a14:foregroundMark x1="32578" y1="27827" x2="33249" y2="25081"/>
                        <a14:foregroundMark x1="32858" y1="24919" x2="32858" y2="26656"/>
                        <a14:backgroundMark x1="61102" y1="14297" x2="62752" y2="65186"/>
                        <a14:backgroundMark x1="62752" y1="65186" x2="65632" y2="56745"/>
                        <a14:backgroundMark x1="65632" y1="56745" x2="69239" y2="17730"/>
                        <a14:backgroundMark x1="69239" y1="17730" x2="74832" y2="23950"/>
                        <a14:backgroundMark x1="74832" y1="23950" x2="75839" y2="58764"/>
                        <a14:backgroundMark x1="75839" y1="58764" x2="83277" y2="59774"/>
                        <a14:backgroundMark x1="83277" y1="59774" x2="85487" y2="43013"/>
                        <a14:backgroundMark x1="85487" y1="43013" x2="82662" y2="182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5511" cy="6858000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6B65548B-41BB-402C-888A-B6EFCAB0C1A2}"/>
              </a:ext>
            </a:extLst>
          </p:cNvPr>
          <p:cNvSpPr txBox="1"/>
          <p:nvPr/>
        </p:nvSpPr>
        <p:spPr>
          <a:xfrm>
            <a:off x="6529012" y="2613392"/>
            <a:ext cx="52396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Arial" panose="020B0604020202020204" pitchFamily="34" charset="0"/>
                <a:cs typeface="Arial" panose="020B0604020202020204" pitchFamily="34" charset="0"/>
              </a:rPr>
              <a:t>	 A Red30 sempre esteve na vanguarda              do design. A paixão deles pela tecnologia me deixa orgulhoso de projetar elementos de drone para eles. ”</a:t>
            </a:r>
          </a:p>
          <a:p>
            <a:endParaRPr lang="pt-BR" sz="14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Devon Harris, Diretor da R&amp;D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A03B24BC-6254-40A0-BB3C-7FCA082CDBDC}"/>
              </a:ext>
            </a:extLst>
          </p:cNvPr>
          <p:cNvSpPr txBox="1"/>
          <p:nvPr/>
        </p:nvSpPr>
        <p:spPr>
          <a:xfrm>
            <a:off x="6874882" y="2321004"/>
            <a:ext cx="6078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>
                <a:latin typeface="Arial Black" panose="020B0A04020102020204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591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4CD31CB-2124-4EDB-AA80-BBD0C9A15D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797232"/>
              </p:ext>
            </p:extLst>
          </p:nvPr>
        </p:nvGraphicFramePr>
        <p:xfrm>
          <a:off x="1705810" y="588433"/>
          <a:ext cx="8780379" cy="5681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81876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CC43C-C7C0-4BF4-84B2-FB193DFC5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6" y="899389"/>
            <a:ext cx="11295007" cy="50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2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9000"/>
              </a:schemeClr>
            </a:gs>
            <a:gs pos="18000">
              <a:schemeClr val="bg2">
                <a:lumMod val="50000"/>
              </a:schemeClr>
            </a:gs>
            <a:gs pos="63000">
              <a:schemeClr val="bg2">
                <a:lumMod val="25000"/>
              </a:schemeClr>
            </a:gs>
            <a:gs pos="100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04C901C-6E25-4E45-87B0-071EFA6D74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94230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576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lumMod val="75000"/>
              </a:schemeClr>
            </a:gs>
            <a:gs pos="23000">
              <a:schemeClr val="bg2">
                <a:lumMod val="50000"/>
              </a:schemeClr>
            </a:gs>
            <a:gs pos="69000">
              <a:schemeClr val="bg2">
                <a:lumMod val="25000"/>
              </a:schemeClr>
            </a:gs>
            <a:gs pos="97000">
              <a:schemeClr val="bg2">
                <a:lumMod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2BE5FC37-213A-4B14-932B-EAB6B504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Oportunidades Estratégicas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E97C21E-2F63-4D95-A3F9-3B7635818D6E}"/>
              </a:ext>
            </a:extLst>
          </p:cNvPr>
          <p:cNvGrpSpPr/>
          <p:nvPr/>
        </p:nvGrpSpPr>
        <p:grpSpPr>
          <a:xfrm>
            <a:off x="405495" y="2142822"/>
            <a:ext cx="11372045" cy="2693379"/>
            <a:chOff x="405495" y="2142822"/>
            <a:chExt cx="11372045" cy="2693379"/>
          </a:xfrm>
        </p:grpSpPr>
        <p:sp>
          <p:nvSpPr>
            <p:cNvPr id="16" name="Forma Livre: Forma 15">
              <a:extLst>
                <a:ext uri="{FF2B5EF4-FFF2-40B4-BE49-F238E27FC236}">
                  <a16:creationId xmlns:a16="http://schemas.microsoft.com/office/drawing/2014/main" id="{82533128-02F8-40F3-B59D-21DA5373295D}"/>
                </a:ext>
              </a:extLst>
            </p:cNvPr>
            <p:cNvSpPr/>
            <p:nvPr/>
          </p:nvSpPr>
          <p:spPr>
            <a:xfrm>
              <a:off x="405495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Oportunidade</a:t>
              </a:r>
            </a:p>
          </p:txBody>
        </p:sp>
        <p:sp>
          <p:nvSpPr>
            <p:cNvPr id="17" name="Forma Livre: Forma 16">
              <a:extLst>
                <a:ext uri="{FF2B5EF4-FFF2-40B4-BE49-F238E27FC236}">
                  <a16:creationId xmlns:a16="http://schemas.microsoft.com/office/drawing/2014/main" id="{5318A4DB-6626-4CF9-A1E9-87008E9A40B2}"/>
                </a:ext>
              </a:extLst>
            </p:cNvPr>
            <p:cNvSpPr/>
            <p:nvPr/>
          </p:nvSpPr>
          <p:spPr>
            <a:xfrm>
              <a:off x="644906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A125C429-190B-4809-AFE9-71908221767A}"/>
                </a:ext>
              </a:extLst>
            </p:cNvPr>
            <p:cNvSpPr/>
            <p:nvPr/>
          </p:nvSpPr>
          <p:spPr>
            <a:xfrm>
              <a:off x="884318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Plano</a:t>
              </a:r>
            </a:p>
          </p:txBody>
        </p:sp>
        <p:sp>
          <p:nvSpPr>
            <p:cNvPr id="19" name="Forma Livre: Forma 18">
              <a:extLst>
                <a:ext uri="{FF2B5EF4-FFF2-40B4-BE49-F238E27FC236}">
                  <a16:creationId xmlns:a16="http://schemas.microsoft.com/office/drawing/2014/main" id="{71C686AF-B9D0-4086-A136-9A65B015A59F}"/>
                </a:ext>
              </a:extLst>
            </p:cNvPr>
            <p:cNvSpPr/>
            <p:nvPr/>
          </p:nvSpPr>
          <p:spPr>
            <a:xfrm>
              <a:off x="3398138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Exploração</a:t>
              </a:r>
            </a:p>
          </p:txBody>
        </p:sp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2C4E7066-AD3C-4CA7-90A1-6FDD997FB325}"/>
                </a:ext>
              </a:extLst>
            </p:cNvPr>
            <p:cNvSpPr/>
            <p:nvPr/>
          </p:nvSpPr>
          <p:spPr>
            <a:xfrm>
              <a:off x="3637550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4C3F2AE7-E4A9-43E9-9C1C-A325F7139561}"/>
                </a:ext>
              </a:extLst>
            </p:cNvPr>
            <p:cNvSpPr/>
            <p:nvPr/>
          </p:nvSpPr>
          <p:spPr>
            <a:xfrm>
              <a:off x="3876961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Alcance</a:t>
              </a: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F349F40E-7060-4562-9662-9A2C48ADEE54}"/>
                </a:ext>
              </a:extLst>
            </p:cNvPr>
            <p:cNvSpPr/>
            <p:nvPr/>
          </p:nvSpPr>
          <p:spPr>
            <a:xfrm>
              <a:off x="6390782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Tomada de Decisão</a:t>
              </a: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F4A32A48-3E98-4120-91C5-47C98394A541}"/>
                </a:ext>
              </a:extLst>
            </p:cNvPr>
            <p:cNvSpPr/>
            <p:nvPr/>
          </p:nvSpPr>
          <p:spPr>
            <a:xfrm>
              <a:off x="6630193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F438D26F-F5AE-456F-BE31-B9A91D078E97}"/>
                </a:ext>
              </a:extLst>
            </p:cNvPr>
            <p:cNvSpPr/>
            <p:nvPr/>
          </p:nvSpPr>
          <p:spPr>
            <a:xfrm>
              <a:off x="6869605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Ação</a:t>
              </a: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9B26B94-F388-4958-A667-B5E643824AD1}"/>
                </a:ext>
              </a:extLst>
            </p:cNvPr>
            <p:cNvSpPr/>
            <p:nvPr/>
          </p:nvSpPr>
          <p:spPr>
            <a:xfrm>
              <a:off x="9383426" y="2142822"/>
              <a:ext cx="2394114" cy="1197057"/>
            </a:xfrm>
            <a:custGeom>
              <a:avLst/>
              <a:gdLst>
                <a:gd name="connsiteX0" fmla="*/ 0 w 2394114"/>
                <a:gd name="connsiteY0" fmla="*/ 119706 h 1197057"/>
                <a:gd name="connsiteX1" fmla="*/ 119706 w 2394114"/>
                <a:gd name="connsiteY1" fmla="*/ 0 h 1197057"/>
                <a:gd name="connsiteX2" fmla="*/ 2274408 w 2394114"/>
                <a:gd name="connsiteY2" fmla="*/ 0 h 1197057"/>
                <a:gd name="connsiteX3" fmla="*/ 2394114 w 2394114"/>
                <a:gd name="connsiteY3" fmla="*/ 119706 h 1197057"/>
                <a:gd name="connsiteX4" fmla="*/ 2394114 w 2394114"/>
                <a:gd name="connsiteY4" fmla="*/ 1077351 h 1197057"/>
                <a:gd name="connsiteX5" fmla="*/ 2274408 w 2394114"/>
                <a:gd name="connsiteY5" fmla="*/ 1197057 h 1197057"/>
                <a:gd name="connsiteX6" fmla="*/ 119706 w 2394114"/>
                <a:gd name="connsiteY6" fmla="*/ 1197057 h 1197057"/>
                <a:gd name="connsiteX7" fmla="*/ 0 w 2394114"/>
                <a:gd name="connsiteY7" fmla="*/ 1077351 h 1197057"/>
                <a:gd name="connsiteX8" fmla="*/ 0 w 2394114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94114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2274408" y="0"/>
                  </a:lnTo>
                  <a:cubicBezTo>
                    <a:pt x="2340520" y="0"/>
                    <a:pt x="2394114" y="53594"/>
                    <a:pt x="2394114" y="119706"/>
                  </a:cubicBezTo>
                  <a:lnTo>
                    <a:pt x="2394114" y="1077351"/>
                  </a:lnTo>
                  <a:cubicBezTo>
                    <a:pt x="2394114" y="1143463"/>
                    <a:pt x="2340520" y="1197057"/>
                    <a:pt x="2274408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211" tIns="73161" rIns="92211" bIns="73161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000" kern="1200" dirty="0"/>
                <a:t>Aquisição</a:t>
              </a:r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F976FD6E-22C6-4F99-BF91-C09671BE1C33}"/>
                </a:ext>
              </a:extLst>
            </p:cNvPr>
            <p:cNvSpPr/>
            <p:nvPr/>
          </p:nvSpPr>
          <p:spPr>
            <a:xfrm>
              <a:off x="9622837" y="3339879"/>
              <a:ext cx="239411" cy="89779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897793"/>
                  </a:lnTo>
                  <a:lnTo>
                    <a:pt x="239411" y="897793"/>
                  </a:lnTo>
                </a:path>
              </a:pathLst>
            </a:custGeom>
            <a:noFill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3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98A7A5AB-8D3C-4D52-A755-8D721EB6B00C}"/>
                </a:ext>
              </a:extLst>
            </p:cNvPr>
            <p:cNvSpPr/>
            <p:nvPr/>
          </p:nvSpPr>
          <p:spPr>
            <a:xfrm>
              <a:off x="9862249" y="3639144"/>
              <a:ext cx="1915291" cy="1197057"/>
            </a:xfrm>
            <a:custGeom>
              <a:avLst/>
              <a:gdLst>
                <a:gd name="connsiteX0" fmla="*/ 0 w 1915291"/>
                <a:gd name="connsiteY0" fmla="*/ 119706 h 1197057"/>
                <a:gd name="connsiteX1" fmla="*/ 119706 w 1915291"/>
                <a:gd name="connsiteY1" fmla="*/ 0 h 1197057"/>
                <a:gd name="connsiteX2" fmla="*/ 1795585 w 1915291"/>
                <a:gd name="connsiteY2" fmla="*/ 0 h 1197057"/>
                <a:gd name="connsiteX3" fmla="*/ 1915291 w 1915291"/>
                <a:gd name="connsiteY3" fmla="*/ 119706 h 1197057"/>
                <a:gd name="connsiteX4" fmla="*/ 1915291 w 1915291"/>
                <a:gd name="connsiteY4" fmla="*/ 1077351 h 1197057"/>
                <a:gd name="connsiteX5" fmla="*/ 1795585 w 1915291"/>
                <a:gd name="connsiteY5" fmla="*/ 1197057 h 1197057"/>
                <a:gd name="connsiteX6" fmla="*/ 119706 w 1915291"/>
                <a:gd name="connsiteY6" fmla="*/ 1197057 h 1197057"/>
                <a:gd name="connsiteX7" fmla="*/ 0 w 1915291"/>
                <a:gd name="connsiteY7" fmla="*/ 1077351 h 1197057"/>
                <a:gd name="connsiteX8" fmla="*/ 0 w 1915291"/>
                <a:gd name="connsiteY8" fmla="*/ 119706 h 119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15291" h="1197057">
                  <a:moveTo>
                    <a:pt x="0" y="119706"/>
                  </a:moveTo>
                  <a:cubicBezTo>
                    <a:pt x="0" y="53594"/>
                    <a:pt x="53594" y="0"/>
                    <a:pt x="119706" y="0"/>
                  </a:cubicBezTo>
                  <a:lnTo>
                    <a:pt x="1795585" y="0"/>
                  </a:lnTo>
                  <a:cubicBezTo>
                    <a:pt x="1861697" y="0"/>
                    <a:pt x="1915291" y="53594"/>
                    <a:pt x="1915291" y="119706"/>
                  </a:cubicBezTo>
                  <a:lnTo>
                    <a:pt x="1915291" y="1077351"/>
                  </a:lnTo>
                  <a:cubicBezTo>
                    <a:pt x="1915291" y="1143463"/>
                    <a:pt x="1861697" y="1197057"/>
                    <a:pt x="1795585" y="1197057"/>
                  </a:cubicBezTo>
                  <a:lnTo>
                    <a:pt x="119706" y="1197057"/>
                  </a:lnTo>
                  <a:cubicBezTo>
                    <a:pt x="53594" y="1197057"/>
                    <a:pt x="0" y="1143463"/>
                    <a:pt x="0" y="1077351"/>
                  </a:cubicBezTo>
                  <a:lnTo>
                    <a:pt x="0" y="119706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7926" tIns="76971" rIns="97926" bIns="76971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3300" kern="1200" dirty="0"/>
                <a:t>Converter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2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 printing_066860563-1">
            <a:hlinkClick r:id="" action="ppaction://media"/>
            <a:extLst>
              <a:ext uri="{FF2B5EF4-FFF2-40B4-BE49-F238E27FC236}">
                <a16:creationId xmlns:a16="http://schemas.microsoft.com/office/drawing/2014/main" id="{154B86BC-4A25-42DB-B8BA-399EFD01B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476" y="253393"/>
            <a:ext cx="11291047" cy="635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E8371DE2-5BAF-4AAC-8F37-A7ADF1ED3B1D}"/>
              </a:ext>
            </a:extLst>
          </p:cNvPr>
          <p:cNvGrpSpPr/>
          <p:nvPr/>
        </p:nvGrpSpPr>
        <p:grpSpPr>
          <a:xfrm>
            <a:off x="753979" y="0"/>
            <a:ext cx="10363200" cy="6858000"/>
            <a:chOff x="753979" y="0"/>
            <a:chExt cx="10363200" cy="6858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" name="Paralelogramo 2">
              <a:extLst>
                <a:ext uri="{FF2B5EF4-FFF2-40B4-BE49-F238E27FC236}">
                  <a16:creationId xmlns:a16="http://schemas.microsoft.com/office/drawing/2014/main" id="{BA7C7DA1-DEDF-44EE-8FFD-B7A5F5FCB0C7}"/>
                </a:ext>
              </a:extLst>
            </p:cNvPr>
            <p:cNvSpPr/>
            <p:nvPr/>
          </p:nvSpPr>
          <p:spPr>
            <a:xfrm>
              <a:off x="753979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Paralelogramo 3">
              <a:extLst>
                <a:ext uri="{FF2B5EF4-FFF2-40B4-BE49-F238E27FC236}">
                  <a16:creationId xmlns:a16="http://schemas.microsoft.com/office/drawing/2014/main" id="{7B8A3BE3-A2CD-41DF-9119-3B3C50E953D5}"/>
                </a:ext>
              </a:extLst>
            </p:cNvPr>
            <p:cNvSpPr/>
            <p:nvPr/>
          </p:nvSpPr>
          <p:spPr>
            <a:xfrm>
              <a:off x="5486400" y="0"/>
              <a:ext cx="5630779" cy="6858000"/>
            </a:xfrm>
            <a:prstGeom prst="parallelogram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4873499"/>
                  </p:ext>
                </p:extLst>
              </p:nvPr>
            </p:nvGraphicFramePr>
            <p:xfrm>
              <a:off x="9547413" y="3206283"/>
              <a:ext cx="791883" cy="445434"/>
            </p:xfrm>
            <a:graphic>
              <a:graphicData uri="http://schemas.microsoft.com/office/powerpoint/2016/slidezoom">
                <pslz:sldZm>
                  <pslz:sldZmObj sldId="268" cId="781876077">
                    <pslz:zmPr id="{82A24F5B-8ADF-44B0-9294-36792120FC80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791883" cy="44543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C5ECFAB-D8CC-4B68-96D6-7F28E6F00D8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47413" y="3206283"/>
                <a:ext cx="791883" cy="445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8376843"/>
                  </p:ext>
                </p:extLst>
              </p:nvPr>
            </p:nvGraphicFramePr>
            <p:xfrm>
              <a:off x="1666598" y="2796570"/>
              <a:ext cx="570247" cy="320764"/>
            </p:xfrm>
            <a:graphic>
              <a:graphicData uri="http://schemas.microsoft.com/office/powerpoint/2016/slidezoom">
                <pslz:sldZm>
                  <pslz:sldZmObj sldId="270" cId="1295768031">
                    <pslz:zmPr id="{DA31B86F-4F53-4CCF-A711-6A242D360353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0247" cy="32076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52CD2712-3757-4C76-9291-47EF02AAAA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66598" y="2796570"/>
                <a:ext cx="570247" cy="32076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1256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A484D9-B905-4416-B0DB-AB4E579D1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43" y="0"/>
            <a:ext cx="9711369" cy="6858000"/>
          </a:xfrm>
          <a:prstGeom prst="homePlate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EE42F1A-5A1E-4072-958C-D27E233BA0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0" t="2632" r="1066" b="22745"/>
          <a:stretch/>
        </p:blipFill>
        <p:spPr>
          <a:xfrm>
            <a:off x="0" y="0"/>
            <a:ext cx="6858000" cy="6858000"/>
          </a:xfrm>
          <a:prstGeom prst="homePlate">
            <a:avLst/>
          </a:prstGeom>
        </p:spPr>
      </p:pic>
    </p:spTree>
    <p:extLst>
      <p:ext uri="{BB962C8B-B14F-4D97-AF65-F5344CB8AC3E}">
        <p14:creationId xmlns:p14="http://schemas.microsoft.com/office/powerpoint/2010/main" val="4020473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75856-4836-4F12-A8EC-C70E22F8E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Atualizações do Projeto </a:t>
            </a:r>
            <a:r>
              <a:rPr lang="pt-BR" dirty="0" err="1"/>
              <a:t>R&amp;D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43766" y="4045918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Receptor de Drone DX-145-R programado para lançamento em Q1</a:t>
            </a:r>
          </a:p>
          <a:p>
            <a:pPr algn="ctr"/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86C4803A-3BBF-4D86-8383-47F2C81E497B}"/>
              </a:ext>
            </a:extLst>
          </p:cNvPr>
          <p:cNvGrpSpPr/>
          <p:nvPr/>
        </p:nvGrpSpPr>
        <p:grpSpPr>
          <a:xfrm>
            <a:off x="1086498" y="1690688"/>
            <a:ext cx="9565850" cy="2330506"/>
            <a:chOff x="1086498" y="1690688"/>
            <a:chExt cx="9565850" cy="23305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125BFA4-BAF6-4DBE-B1DF-62A7D3BE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498" y="1690688"/>
              <a:ext cx="2327593" cy="2330506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120672A-3769-41B2-B872-119EE23F8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755" y="1690688"/>
              <a:ext cx="2327593" cy="2330506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CE2BCB47-3725-4ADA-8173-B696055AE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5626" y="1690688"/>
              <a:ext cx="2327593" cy="2330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4756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CF740-D9BE-4138-B59F-F7901FF80AE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Drone DX-145 programado para lançamento em Q1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CBADDC-E4E1-43C6-8B35-07AB98019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72500" y="4131502"/>
            <a:ext cx="2408582" cy="19910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RTE-QFN20 atrasado devido ao aumento de demanda de materiais – lançamento em Q2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9D00713-16F0-4527-88BF-5FFCEE1ABD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>
                <a:solidFill>
                  <a:schemeClr val="tx1"/>
                </a:solidFill>
              </a:rPr>
              <a:t>Receptor de Drone DX-145-R programado para lançamento em Q1</a:t>
            </a:r>
          </a:p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35DE6D0-95B2-49B7-874C-A812D9C99462}"/>
              </a:ext>
            </a:extLst>
          </p:cNvPr>
          <p:cNvSpPr/>
          <p:nvPr/>
        </p:nvSpPr>
        <p:spPr>
          <a:xfrm>
            <a:off x="800100" y="1171074"/>
            <a:ext cx="2819400" cy="2634213"/>
          </a:xfrm>
          <a:prstGeom prst="roundRect">
            <a:avLst>
              <a:gd name="adj" fmla="val 23814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Call center">
            <a:extLst>
              <a:ext uri="{FF2B5EF4-FFF2-40B4-BE49-F238E27FC236}">
                <a16:creationId xmlns:a16="http://schemas.microsoft.com/office/drawing/2014/main" id="{62EB0958-2421-43FF-8DF7-69B228E4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5509" y="1283889"/>
            <a:ext cx="2408582" cy="24085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3640010F-648C-4634-BE58-306CF2FDA570}"/>
              </a:ext>
            </a:extLst>
          </p:cNvPr>
          <p:cNvSpPr/>
          <p:nvPr/>
        </p:nvSpPr>
        <p:spPr>
          <a:xfrm>
            <a:off x="4686300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1B4BFEA-6C7B-4E9E-9159-AA489EC66B55}"/>
              </a:ext>
            </a:extLst>
          </p:cNvPr>
          <p:cNvSpPr/>
          <p:nvPr/>
        </p:nvSpPr>
        <p:spPr>
          <a:xfrm>
            <a:off x="8367091" y="1171073"/>
            <a:ext cx="2819400" cy="2634213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Gráfico 17" descr="Antena parabólica">
            <a:extLst>
              <a:ext uri="{FF2B5EF4-FFF2-40B4-BE49-F238E27FC236}">
                <a16:creationId xmlns:a16="http://schemas.microsoft.com/office/drawing/2014/main" id="{B688B73F-444E-49ED-8761-DE48E9FA2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0942" y="1323121"/>
            <a:ext cx="2330116" cy="23301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Gráfico 19" descr="Satélite">
            <a:extLst>
              <a:ext uri="{FF2B5EF4-FFF2-40B4-BE49-F238E27FC236}">
                <a16:creationId xmlns:a16="http://schemas.microsoft.com/office/drawing/2014/main" id="{82CB0018-E9EC-467B-A840-165CECBE2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21504" y="1393659"/>
            <a:ext cx="2259578" cy="225957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945564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1688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603D170-63C9-478C-96BF-15449ADD2E22}"/>
              </a:ext>
            </a:extLst>
          </p:cNvPr>
          <p:cNvSpPr txBox="1"/>
          <p:nvPr/>
        </p:nvSpPr>
        <p:spPr>
          <a:xfrm>
            <a:off x="3" y="0"/>
            <a:ext cx="5401994" cy="769441"/>
          </a:xfrm>
          <a:prstGeom prst="rect">
            <a:avLst/>
          </a:prstGeom>
          <a:solidFill>
            <a:srgbClr val="DFDAD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4400" dirty="0"/>
              <a:t>Projeto Orange </a:t>
            </a:r>
            <a:r>
              <a:rPr lang="pt-BR" sz="4400" dirty="0" err="1"/>
              <a:t>STEM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26336216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18B81A3-B080-42B0-B900-53D9F657F2C1}"/>
              </a:ext>
            </a:extLst>
          </p:cNvPr>
          <p:cNvSpPr txBox="1"/>
          <p:nvPr/>
        </p:nvSpPr>
        <p:spPr>
          <a:xfrm>
            <a:off x="2630905" y="2631771"/>
            <a:ext cx="6930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Junto de nossos parceiros da Orange Valley </a:t>
            </a:r>
            <a:r>
              <a:rPr lang="pt-BR" b="1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Schools</a:t>
            </a:r>
            <a:r>
              <a:rPr lang="pt-BR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estamos trabalhando para apresentar ciência, tecnologia, engenharia e matemática a crianças da nossa comunidade. </a:t>
            </a:r>
          </a:p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C48D6C-10A4-4756-B5E8-D9C7058B6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59" y="4212782"/>
            <a:ext cx="3319279" cy="174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áfico 2" descr="Fala">
            <a:extLst>
              <a:ext uri="{FF2B5EF4-FFF2-40B4-BE49-F238E27FC236}">
                <a16:creationId xmlns:a16="http://schemas.microsoft.com/office/drawing/2014/main" id="{83526B85-BEDB-4891-8688-331745A0BCDD}"/>
              </a:ext>
            </a:extLst>
          </p:cNvPr>
          <p:cNvSpPr/>
          <p:nvPr/>
        </p:nvSpPr>
        <p:spPr>
          <a:xfrm>
            <a:off x="5773003" y="3429000"/>
            <a:ext cx="5930911" cy="3177333"/>
          </a:xfrm>
          <a:custGeom>
            <a:avLst/>
            <a:gdLst>
              <a:gd name="connsiteX0" fmla="*/ 622459 w 657225"/>
              <a:gd name="connsiteY0" fmla="*/ 7144 h 600075"/>
              <a:gd name="connsiteX1" fmla="*/ 39529 w 657225"/>
              <a:gd name="connsiteY1" fmla="*/ 7144 h 600075"/>
              <a:gd name="connsiteX2" fmla="*/ 7144 w 657225"/>
              <a:gd name="connsiteY2" fmla="*/ 39529 h 600075"/>
              <a:gd name="connsiteX3" fmla="*/ 7144 w 657225"/>
              <a:gd name="connsiteY3" fmla="*/ 432911 h 600075"/>
              <a:gd name="connsiteX4" fmla="*/ 39529 w 657225"/>
              <a:gd name="connsiteY4" fmla="*/ 465296 h 600075"/>
              <a:gd name="connsiteX5" fmla="*/ 395764 w 657225"/>
              <a:gd name="connsiteY5" fmla="*/ 465296 h 600075"/>
              <a:gd name="connsiteX6" fmla="*/ 525304 w 657225"/>
              <a:gd name="connsiteY6" fmla="*/ 597694 h 600075"/>
              <a:gd name="connsiteX7" fmla="*/ 525304 w 657225"/>
              <a:gd name="connsiteY7" fmla="*/ 466249 h 600075"/>
              <a:gd name="connsiteX8" fmla="*/ 622459 w 657225"/>
              <a:gd name="connsiteY8" fmla="*/ 466249 h 600075"/>
              <a:gd name="connsiteX9" fmla="*/ 654844 w 657225"/>
              <a:gd name="connsiteY9" fmla="*/ 433864 h 600075"/>
              <a:gd name="connsiteX10" fmla="*/ 654844 w 657225"/>
              <a:gd name="connsiteY10" fmla="*/ 40481 h 600075"/>
              <a:gd name="connsiteX11" fmla="*/ 622459 w 657225"/>
              <a:gd name="connsiteY11" fmla="*/ 7144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7225" h="600075">
                <a:moveTo>
                  <a:pt x="622459" y="7144"/>
                </a:moveTo>
                <a:lnTo>
                  <a:pt x="39529" y="7144"/>
                </a:lnTo>
                <a:cubicBezTo>
                  <a:pt x="21431" y="7144"/>
                  <a:pt x="7144" y="22384"/>
                  <a:pt x="7144" y="39529"/>
                </a:cubicBezTo>
                <a:lnTo>
                  <a:pt x="7144" y="432911"/>
                </a:lnTo>
                <a:cubicBezTo>
                  <a:pt x="7144" y="451009"/>
                  <a:pt x="21431" y="465296"/>
                  <a:pt x="39529" y="465296"/>
                </a:cubicBezTo>
                <a:lnTo>
                  <a:pt x="395764" y="465296"/>
                </a:lnTo>
                <a:lnTo>
                  <a:pt x="525304" y="597694"/>
                </a:lnTo>
                <a:lnTo>
                  <a:pt x="525304" y="466249"/>
                </a:lnTo>
                <a:lnTo>
                  <a:pt x="622459" y="466249"/>
                </a:lnTo>
                <a:cubicBezTo>
                  <a:pt x="640556" y="466249"/>
                  <a:pt x="654844" y="451009"/>
                  <a:pt x="654844" y="433864"/>
                </a:cubicBezTo>
                <a:lnTo>
                  <a:pt x="654844" y="40481"/>
                </a:lnTo>
                <a:cubicBezTo>
                  <a:pt x="654844" y="22384"/>
                  <a:pt x="640556" y="7144"/>
                  <a:pt x="622459" y="714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grpSp>
        <p:nvGrpSpPr>
          <p:cNvPr id="7" name="Gráfico 5" descr="Chat">
            <a:extLst>
              <a:ext uri="{FF2B5EF4-FFF2-40B4-BE49-F238E27FC236}">
                <a16:creationId xmlns:a16="http://schemas.microsoft.com/office/drawing/2014/main" id="{0DFBA025-3E32-4164-9054-9C0DA408C9F7}"/>
              </a:ext>
            </a:extLst>
          </p:cNvPr>
          <p:cNvGrpSpPr/>
          <p:nvPr/>
        </p:nvGrpSpPr>
        <p:grpSpPr>
          <a:xfrm>
            <a:off x="-4044108" y="3429000"/>
            <a:ext cx="3741761" cy="3741761"/>
            <a:chOff x="3916908" y="1290851"/>
            <a:chExt cx="3741761" cy="3741761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BD9F93F-D6A4-464D-9FB6-043021604C59}"/>
                </a:ext>
              </a:extLst>
            </p:cNvPr>
            <p:cNvSpPr/>
            <p:nvPr/>
          </p:nvSpPr>
          <p:spPr>
            <a:xfrm>
              <a:off x="4109355" y="1951018"/>
              <a:ext cx="2182694" cy="1987811"/>
            </a:xfrm>
            <a:custGeom>
              <a:avLst/>
              <a:gdLst>
                <a:gd name="connsiteX0" fmla="*/ 1444573 w 2182693"/>
                <a:gd name="connsiteY0" fmla="*/ 392203 h 1987810"/>
                <a:gd name="connsiteX1" fmla="*/ 2068200 w 2182693"/>
                <a:gd name="connsiteY1" fmla="*/ 392203 h 1987810"/>
                <a:gd name="connsiteX2" fmla="*/ 2068200 w 2182693"/>
                <a:gd name="connsiteY2" fmla="*/ 275273 h 1987810"/>
                <a:gd name="connsiteX3" fmla="*/ 1912293 w 2182693"/>
                <a:gd name="connsiteY3" fmla="*/ 119366 h 1987810"/>
                <a:gd name="connsiteX4" fmla="*/ 275273 w 2182693"/>
                <a:gd name="connsiteY4" fmla="*/ 119366 h 1987810"/>
                <a:gd name="connsiteX5" fmla="*/ 119366 w 2182693"/>
                <a:gd name="connsiteY5" fmla="*/ 275273 h 1987810"/>
                <a:gd name="connsiteX6" fmla="*/ 119366 w 2182693"/>
                <a:gd name="connsiteY6" fmla="*/ 1327643 h 1987810"/>
                <a:gd name="connsiteX7" fmla="*/ 275273 w 2182693"/>
                <a:gd name="connsiteY7" fmla="*/ 1483550 h 1987810"/>
                <a:gd name="connsiteX8" fmla="*/ 509133 w 2182693"/>
                <a:gd name="connsiteY8" fmla="*/ 1483550 h 1987810"/>
                <a:gd name="connsiteX9" fmla="*/ 509133 w 2182693"/>
                <a:gd name="connsiteY9" fmla="*/ 1873317 h 1987810"/>
                <a:gd name="connsiteX10" fmla="*/ 898900 w 2182693"/>
                <a:gd name="connsiteY10" fmla="*/ 1483550 h 1987810"/>
                <a:gd name="connsiteX11" fmla="*/ 1132760 w 2182693"/>
                <a:gd name="connsiteY11" fmla="*/ 1483550 h 1987810"/>
                <a:gd name="connsiteX12" fmla="*/ 1132760 w 2182693"/>
                <a:gd name="connsiteY12" fmla="*/ 704016 h 1987810"/>
                <a:gd name="connsiteX13" fmla="*/ 1444573 w 2182693"/>
                <a:gd name="connsiteY13" fmla="*/ 392203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82693" h="1987810">
                  <a:moveTo>
                    <a:pt x="1444573" y="392203"/>
                  </a:moveTo>
                  <a:lnTo>
                    <a:pt x="2068200" y="392203"/>
                  </a:ln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509133" y="1483550"/>
                  </a:lnTo>
                  <a:lnTo>
                    <a:pt x="509133" y="1873317"/>
                  </a:lnTo>
                  <a:lnTo>
                    <a:pt x="898900" y="1483550"/>
                  </a:lnTo>
                  <a:lnTo>
                    <a:pt x="1132760" y="1483550"/>
                  </a:lnTo>
                  <a:lnTo>
                    <a:pt x="1132760" y="704016"/>
                  </a:lnTo>
                  <a:cubicBezTo>
                    <a:pt x="1132760" y="532519"/>
                    <a:pt x="1273076" y="392203"/>
                    <a:pt x="1444573" y="392203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4DEF84D4-A978-40F1-86EB-8535BABB4DE9}"/>
                </a:ext>
              </a:extLst>
            </p:cNvPr>
            <p:cNvSpPr/>
            <p:nvPr/>
          </p:nvSpPr>
          <p:spPr>
            <a:xfrm>
              <a:off x="5278656" y="2379762"/>
              <a:ext cx="2182694" cy="1987811"/>
            </a:xfrm>
            <a:custGeom>
              <a:avLst/>
              <a:gdLst>
                <a:gd name="connsiteX0" fmla="*/ 1912293 w 2182693"/>
                <a:gd name="connsiteY0" fmla="*/ 119366 h 1987810"/>
                <a:gd name="connsiteX1" fmla="*/ 275273 w 2182693"/>
                <a:gd name="connsiteY1" fmla="*/ 119366 h 1987810"/>
                <a:gd name="connsiteX2" fmla="*/ 119366 w 2182693"/>
                <a:gd name="connsiteY2" fmla="*/ 275273 h 1987810"/>
                <a:gd name="connsiteX3" fmla="*/ 119366 w 2182693"/>
                <a:gd name="connsiteY3" fmla="*/ 1327643 h 1987810"/>
                <a:gd name="connsiteX4" fmla="*/ 275273 w 2182693"/>
                <a:gd name="connsiteY4" fmla="*/ 1483550 h 1987810"/>
                <a:gd name="connsiteX5" fmla="*/ 1288666 w 2182693"/>
                <a:gd name="connsiteY5" fmla="*/ 1483550 h 1987810"/>
                <a:gd name="connsiteX6" fmla="*/ 1678433 w 2182693"/>
                <a:gd name="connsiteY6" fmla="*/ 1873317 h 1987810"/>
                <a:gd name="connsiteX7" fmla="*/ 1678433 w 2182693"/>
                <a:gd name="connsiteY7" fmla="*/ 1483550 h 1987810"/>
                <a:gd name="connsiteX8" fmla="*/ 1912293 w 2182693"/>
                <a:gd name="connsiteY8" fmla="*/ 1483550 h 1987810"/>
                <a:gd name="connsiteX9" fmla="*/ 2068200 w 2182693"/>
                <a:gd name="connsiteY9" fmla="*/ 1327643 h 1987810"/>
                <a:gd name="connsiteX10" fmla="*/ 2068200 w 2182693"/>
                <a:gd name="connsiteY10" fmla="*/ 275273 h 1987810"/>
                <a:gd name="connsiteX11" fmla="*/ 1912293 w 2182693"/>
                <a:gd name="connsiteY11" fmla="*/ 119366 h 198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82693" h="1987810">
                  <a:moveTo>
                    <a:pt x="1912293" y="119366"/>
                  </a:moveTo>
                  <a:lnTo>
                    <a:pt x="275273" y="119366"/>
                  </a:lnTo>
                  <a:cubicBezTo>
                    <a:pt x="189524" y="119366"/>
                    <a:pt x="119366" y="189524"/>
                    <a:pt x="119366" y="275273"/>
                  </a:cubicBezTo>
                  <a:lnTo>
                    <a:pt x="119366" y="1327643"/>
                  </a:lnTo>
                  <a:cubicBezTo>
                    <a:pt x="119366" y="1413392"/>
                    <a:pt x="189524" y="1483550"/>
                    <a:pt x="275273" y="1483550"/>
                  </a:cubicBezTo>
                  <a:lnTo>
                    <a:pt x="1288666" y="1483550"/>
                  </a:lnTo>
                  <a:lnTo>
                    <a:pt x="1678433" y="1873317"/>
                  </a:lnTo>
                  <a:lnTo>
                    <a:pt x="1678433" y="1483550"/>
                  </a:lnTo>
                  <a:lnTo>
                    <a:pt x="1912293" y="1483550"/>
                  </a:lnTo>
                  <a:cubicBezTo>
                    <a:pt x="1998042" y="1483550"/>
                    <a:pt x="2068200" y="1413392"/>
                    <a:pt x="2068200" y="1327643"/>
                  </a:cubicBezTo>
                  <a:lnTo>
                    <a:pt x="2068200" y="275273"/>
                  </a:lnTo>
                  <a:cubicBezTo>
                    <a:pt x="2068200" y="189524"/>
                    <a:pt x="1998042" y="119366"/>
                    <a:pt x="1912293" y="119366"/>
                  </a:cubicBezTo>
                  <a:close/>
                </a:path>
              </a:pathLst>
            </a:custGeom>
            <a:grpFill/>
            <a:ln w="388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C536DE-84D4-498F-8346-C2D0783EC226}"/>
              </a:ext>
            </a:extLst>
          </p:cNvPr>
          <p:cNvSpPr txBox="1"/>
          <p:nvPr/>
        </p:nvSpPr>
        <p:spPr>
          <a:xfrm>
            <a:off x="5773003" y="2844225"/>
            <a:ext cx="570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Tudo começa com uma conversa.</a:t>
            </a:r>
          </a:p>
        </p:txBody>
      </p:sp>
    </p:spTree>
    <p:extLst>
      <p:ext uri="{BB962C8B-B14F-4D97-AF65-F5344CB8AC3E}">
        <p14:creationId xmlns:p14="http://schemas.microsoft.com/office/powerpoint/2010/main" val="3595149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AC8334E222D4C989B964279861C03" ma:contentTypeVersion="14" ma:contentTypeDescription="Create a new document." ma:contentTypeScope="" ma:versionID="2ee265dd9c6120be98b1061286160d52">
  <xsd:schema xmlns:xsd="http://www.w3.org/2001/XMLSchema" xmlns:xs="http://www.w3.org/2001/XMLSchema" xmlns:p="http://schemas.microsoft.com/office/2006/metadata/properties" xmlns:ns2="96e4d371-1e9c-4006-a2f5-b4a5bc291cad" xmlns:ns3="c4d590c2-05ee-4830-9418-f39b575b9a45" targetNamespace="http://schemas.microsoft.com/office/2006/metadata/properties" ma:root="true" ma:fieldsID="b9e4069f747d465fbd8f3d72833dc591" ns2:_="" ns3:_="">
    <xsd:import namespace="96e4d371-1e9c-4006-a2f5-b4a5bc291cad"/>
    <xsd:import namespace="c4d590c2-05ee-4830-9418-f39b575b9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e4d371-1e9c-4006-a2f5-b4a5bc291c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d590c2-05ee-4830-9418-f39b575b9a4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6e4d371-1e9c-4006-a2f5-b4a5bc291cad" xsi:nil="true"/>
  </documentManagement>
</p:properties>
</file>

<file path=customXml/itemProps1.xml><?xml version="1.0" encoding="utf-8"?>
<ds:datastoreItem xmlns:ds="http://schemas.openxmlformats.org/officeDocument/2006/customXml" ds:itemID="{591CD834-104E-463A-A994-8E8E12876976}"/>
</file>

<file path=customXml/itemProps2.xml><?xml version="1.0" encoding="utf-8"?>
<ds:datastoreItem xmlns:ds="http://schemas.openxmlformats.org/officeDocument/2006/customXml" ds:itemID="{62AFC836-6771-4CD7-B1A7-D9DE201B3713}"/>
</file>

<file path=customXml/itemProps3.xml><?xml version="1.0" encoding="utf-8"?>
<ds:datastoreItem xmlns:ds="http://schemas.openxmlformats.org/officeDocument/2006/customXml" ds:itemID="{B283A947-0E5A-4473-BD79-37B4A3B4101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Words>174</Words>
  <Application>Microsoft Office PowerPoint</Application>
  <PresentationFormat>Widescreen</PresentationFormat>
  <Paragraphs>34</Paragraphs>
  <Slides>18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Tema do Office</vt:lpstr>
      <vt:lpstr>Estratégias de Venda 2019</vt:lpstr>
      <vt:lpstr>Apresentação do PowerPoint</vt:lpstr>
      <vt:lpstr>Apresentação do PowerPoint</vt:lpstr>
      <vt:lpstr>Atualizações do Projeto R&amp;D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Oportunidades Estratégicas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de Venda 2019</dc:title>
  <dc:creator>Alessandro Trovato</dc:creator>
  <cp:lastModifiedBy>Alessandro Trovato</cp:lastModifiedBy>
  <cp:revision>51</cp:revision>
  <dcterms:created xsi:type="dcterms:W3CDTF">2019-01-16T07:44:31Z</dcterms:created>
  <dcterms:modified xsi:type="dcterms:W3CDTF">2019-01-16T16:18:58Z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0x010100FA5AC8334E222D4C989B964279861C03</vt:lpwstr>
  </property>
</Properties>
</file>